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26" r:id="rId4"/>
    <p:sldId id="257" r:id="rId6"/>
    <p:sldId id="258" r:id="rId7"/>
    <p:sldId id="259" r:id="rId8"/>
    <p:sldId id="260" r:id="rId9"/>
    <p:sldId id="307" r:id="rId10"/>
    <p:sldId id="261" r:id="rId11"/>
    <p:sldId id="308" r:id="rId12"/>
    <p:sldId id="262" r:id="rId13"/>
    <p:sldId id="309" r:id="rId14"/>
    <p:sldId id="263" r:id="rId15"/>
    <p:sldId id="264" r:id="rId16"/>
    <p:sldId id="265" r:id="rId17"/>
    <p:sldId id="266" r:id="rId18"/>
    <p:sldId id="267" r:id="rId19"/>
    <p:sldId id="268" r:id="rId20"/>
    <p:sldId id="269" r:id="rId21"/>
    <p:sldId id="270" r:id="rId22"/>
    <p:sldId id="272" r:id="rId23"/>
    <p:sldId id="273" r:id="rId24"/>
    <p:sldId id="274" r:id="rId25"/>
    <p:sldId id="275" r:id="rId26"/>
    <p:sldId id="276" r:id="rId27"/>
    <p:sldId id="277" r:id="rId28"/>
    <p:sldId id="278" r:id="rId29"/>
    <p:sldId id="279" r:id="rId30"/>
    <p:sldId id="280" r:id="rId31"/>
    <p:sldId id="281" r:id="rId32"/>
    <p:sldId id="282" r:id="rId33"/>
    <p:sldId id="310" r:id="rId34"/>
    <p:sldId id="283" r:id="rId35"/>
    <p:sldId id="284" r:id="rId36"/>
    <p:sldId id="285" r:id="rId37"/>
    <p:sldId id="286" r:id="rId38"/>
    <p:sldId id="287" r:id="rId39"/>
    <p:sldId id="288" r:id="rId40"/>
    <p:sldId id="290" r:id="rId41"/>
    <p:sldId id="311" r:id="rId42"/>
    <p:sldId id="291" r:id="rId43"/>
    <p:sldId id="312" r:id="rId44"/>
    <p:sldId id="292" r:id="rId45"/>
    <p:sldId id="293" r:id="rId46"/>
    <p:sldId id="313" r:id="rId47"/>
    <p:sldId id="294" r:id="rId48"/>
    <p:sldId id="295" r:id="rId49"/>
    <p:sldId id="296" r:id="rId50"/>
    <p:sldId id="314" r:id="rId51"/>
    <p:sldId id="297" r:id="rId52"/>
    <p:sldId id="298" r:id="rId53"/>
    <p:sldId id="299" r:id="rId54"/>
    <p:sldId id="315" r:id="rId55"/>
    <p:sldId id="316" r:id="rId56"/>
    <p:sldId id="300" r:id="rId57"/>
    <p:sldId id="301" r:id="rId58"/>
    <p:sldId id="302" r:id="rId59"/>
    <p:sldId id="303" r:id="rId60"/>
    <p:sldId id="317" r:id="rId61"/>
    <p:sldId id="318" r:id="rId62"/>
    <p:sldId id="319" r:id="rId63"/>
    <p:sldId id="320" r:id="rId64"/>
    <p:sldId id="304" r:id="rId65"/>
    <p:sldId id="321" r:id="rId66"/>
    <p:sldId id="322" r:id="rId67"/>
    <p:sldId id="323" r:id="rId68"/>
    <p:sldId id="324" r:id="rId69"/>
    <p:sldId id="305" r:id="rId70"/>
    <p:sldId id="325" r:id="rId7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3.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0d55a6000911283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10.png"/><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slide" Target="slide48.xml"/><Relationship Id="rId3" Type="http://schemas.openxmlformats.org/officeDocument/2006/relationships/slide" Target="slide26.xml"/><Relationship Id="rId2" Type="http://schemas.openxmlformats.org/officeDocument/2006/relationships/image" Target="../media/image11.jpeg"/><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98ae0b75?sp=1&amp;pid=cdef0b3e7&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“左联五烈士”出身不同，经历不同，但有着同样的抱负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文章诗作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，在中国文学史上留下了浓墨重彩的一笔，“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是东方的微光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是林中的响箭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，是冬末的萌芽”“是对于前驱者的爱的大纛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也是对于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摧残者的憎的丰碑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eadb9f42?pid=f6f007e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三、语言基础</a:t>
            </a:r>
            <a:endParaRPr lang="en-US" altLang="zh-CN" sz="3200" dirty="0"/>
          </a:p>
        </p:txBody>
      </p:sp>
      <p:sp>
        <p:nvSpPr>
          <p:cNvPr id="3" name="QB_6_BD.1_1#6451e96bd?sp=1&amp;pid=7eadb9f42&amp;color=0,0,0&amp;vtp=1&amp;bbb=1"/>
          <p:cNvSpPr/>
          <p:nvPr/>
        </p:nvSpPr>
        <p:spPr>
          <a:xfrm>
            <a:off x="612648" y="1174454"/>
            <a:ext cx="10963656" cy="25908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5511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5511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①惴惴(</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②吮血(</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5511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③冯铿(</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④涅槃(</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5511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⑤轻率(</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⑥模样(</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AN.2_1#6451e96bd.bracket?pid=7eadb9f42&amp;color=0,0,0&amp;vpa=1&amp;vtp=1&amp;bbb=1"/>
          <p:cNvSpPr/>
          <p:nvPr/>
        </p:nvSpPr>
        <p:spPr>
          <a:xfrm>
            <a:off x="1753267" y="1829774"/>
            <a:ext cx="9112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zhuì</a:t>
            </a:r>
            <a:endParaRPr lang="en-US" altLang="zh-CN" sz="2800" dirty="0"/>
          </a:p>
        </p:txBody>
      </p:sp>
      <p:sp>
        <p:nvSpPr>
          <p:cNvPr id="5" name="QB_6_AN.3_1#6451e96bd.bracket?pid=7eadb9f42&amp;color=0,0,0&amp;vpa=2&amp;vtp=1&amp;bbb=1"/>
          <p:cNvSpPr/>
          <p:nvPr/>
        </p:nvSpPr>
        <p:spPr>
          <a:xfrm>
            <a:off x="7355872" y="1829774"/>
            <a:ext cx="99218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shǔn</a:t>
            </a:r>
            <a:endParaRPr lang="en-US" altLang="zh-CN" sz="2800" dirty="0"/>
          </a:p>
        </p:txBody>
      </p:sp>
      <p:sp>
        <p:nvSpPr>
          <p:cNvPr id="6" name="QB_6_AN.4_1#6451e96bd.bracket?pid=7eadb9f42&amp;color=0,0,0&amp;vpa=3&amp;vtp=1&amp;bbb=1"/>
          <p:cNvSpPr/>
          <p:nvPr/>
        </p:nvSpPr>
        <p:spPr>
          <a:xfrm>
            <a:off x="1804067" y="2477474"/>
            <a:ext cx="10080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kēnɡ</a:t>
            </a:r>
            <a:endParaRPr lang="en-US" altLang="zh-CN" sz="2800" dirty="0"/>
          </a:p>
        </p:txBody>
      </p:sp>
      <p:sp>
        <p:nvSpPr>
          <p:cNvPr id="7" name="QB_6_AN.5_1#6451e96bd.bracket?pid=7eadb9f42&amp;color=0,0,0&amp;vpa=4&amp;vtp=1&amp;bbb=1"/>
          <p:cNvSpPr/>
          <p:nvPr/>
        </p:nvSpPr>
        <p:spPr>
          <a:xfrm>
            <a:off x="7343172" y="2477474"/>
            <a:ext cx="83502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p</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8" name="QB_6_AN.6_1#6451e96bd.bracket?pid=7eadb9f42&amp;color=0,0,0&amp;vpa=5&amp;vtp=1&amp;bbb=1"/>
          <p:cNvSpPr/>
          <p:nvPr/>
        </p:nvSpPr>
        <p:spPr>
          <a:xfrm>
            <a:off x="1765967" y="3125174"/>
            <a:ext cx="107156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shu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i</a:t>
            </a:r>
            <a:endParaRPr lang="en-US" altLang="zh-CN" sz="2800" dirty="0"/>
          </a:p>
        </p:txBody>
      </p:sp>
      <p:sp>
        <p:nvSpPr>
          <p:cNvPr id="9" name="QB_6_AN.7_1#6451e96bd.bracket?pid=7eadb9f42&amp;color=0,0,0&amp;vpa=6&amp;vtp=1&amp;bbb=1"/>
          <p:cNvSpPr/>
          <p:nvPr/>
        </p:nvSpPr>
        <p:spPr>
          <a:xfrm>
            <a:off x="7381272" y="3125174"/>
            <a:ext cx="7540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mú</a:t>
            </a:r>
            <a:endParaRPr lang="en-US" altLang="zh-CN" sz="2800" dirty="0"/>
          </a:p>
        </p:txBody>
      </p:sp>
      <p:sp>
        <p:nvSpPr>
          <p:cNvPr id="10" name="QB_6_BD.1_1#6451e96bd?sp=1&amp;pid=7eadb9f42&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6_BD.1_1#6451e96bd?sp=1&amp;pid=7eadb9f42&amp;color=0,0,0&amp;vtp=1&amp;bbb=1&amp;zzd= 3"/>
          <p:cNvSpPr/>
          <p:nvPr/>
        </p:nvSpPr>
        <p:spPr>
          <a:xfrm>
            <a:off x="66788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6_BD.1_1#6451e96bd?sp=1&amp;pid=7eadb9f42&amp;color=0,0,0&amp;vtp=1&amp;bbb=1&amp;zzd= 5"/>
          <p:cNvSpPr/>
          <p:nvPr/>
        </p:nvSpPr>
        <p:spPr>
          <a:xfrm>
            <a:off x="1482630"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6_BD.1_1#6451e96bd?sp=1&amp;pid=7eadb9f42&amp;color=0,0,0&amp;vtp=1&amp;bbb=1&amp;zzd= 5"/>
          <p:cNvSpPr/>
          <p:nvPr/>
        </p:nvSpPr>
        <p:spPr>
          <a:xfrm>
            <a:off x="7034435"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6_BD.1_1#6451e96bd?sp=1&amp;pid=7eadb9f42&amp;color=0,0,0&amp;vtp=1&amp;bbb=1&amp;zzd= 7"/>
          <p:cNvSpPr/>
          <p:nvPr/>
        </p:nvSpPr>
        <p:spPr>
          <a:xfrm>
            <a:off x="1482630"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6_BD.1_1#6451e96bd?sp=1&amp;pid=7eadb9f42&amp;color=0,0,0&amp;vtp=1&amp;bbb=1&amp;zzd= 7"/>
          <p:cNvSpPr/>
          <p:nvPr/>
        </p:nvSpPr>
        <p:spPr>
          <a:xfrm>
            <a:off x="6678835"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_1#47f3cd26a?sp=1&amp;pid=7eadb9f42&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6_BD.8_2#47f3cd26a?bid=1&amp;pid=7eadb9f42&amp;color=0,0,0&amp;vtp=1"/>
          <p:cNvSpPr/>
          <p:nvPr/>
        </p:nvSpPr>
        <p:spPr>
          <a:xfrm>
            <a:off x="1366712" y="1099391"/>
            <a:ext cx="2151063" cy="12954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sǒnɡ(</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)身</a:t>
            </a:r>
            <a:endParaRPr lang="en-US" altLang="zh-CN" sz="2800" dirty="0"/>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sǒnɡ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BD.8_3#47f3cd26a?bid=2&amp;pid=7eadb9f42&amp;color=0,0,0&amp;vtp=1"/>
          <p:cNvSpPr/>
          <p:nvPr/>
        </p:nvSpPr>
        <p:spPr>
          <a:xfrm>
            <a:off x="1366712" y="2440511"/>
            <a:ext cx="1735138" cy="12954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zī(</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)衣</a:t>
            </a:r>
            <a:endParaRPr lang="en-US" altLang="zh-CN" sz="2800" dirty="0"/>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zī(</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)铢</a:t>
            </a:r>
            <a:endParaRPr lang="en-US" altLang="zh-CN" sz="2800" dirty="0"/>
          </a:p>
        </p:txBody>
      </p:sp>
      <p:sp>
        <p:nvSpPr>
          <p:cNvPr id="5" name="QB_6_AN.9_1#47f3cd26a.bracket?pid=7eadb9f42&amp;color=0,0,0&amp;vpa=7&amp;vtp=1"/>
          <p:cNvSpPr/>
          <p:nvPr/>
        </p:nvSpPr>
        <p:spPr>
          <a:xfrm>
            <a:off x="2175544"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竦</a:t>
            </a:r>
            <a:endParaRPr lang="en-US" altLang="zh-CN" sz="2800" dirty="0"/>
          </a:p>
        </p:txBody>
      </p:sp>
      <p:sp>
        <p:nvSpPr>
          <p:cNvPr id="6" name="QB_6_AN.10_1#47f3cd26a.bracket?pid=7eadb9f42&amp;color=0,0,0&amp;vpa=8&amp;vtp=1"/>
          <p:cNvSpPr/>
          <p:nvPr/>
        </p:nvSpPr>
        <p:spPr>
          <a:xfrm>
            <a:off x="2531144"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悚</a:t>
            </a:r>
            <a:endParaRPr lang="en-US" altLang="zh-CN" sz="2800" dirty="0"/>
          </a:p>
        </p:txBody>
      </p:sp>
      <p:sp>
        <p:nvSpPr>
          <p:cNvPr id="7" name="QB_6_AN.11_1#47f3cd26a.bracket?pid=7eadb9f42&amp;color=0,0,0&amp;vpa=9&amp;vtp=1"/>
          <p:cNvSpPr/>
          <p:nvPr/>
        </p:nvSpPr>
        <p:spPr>
          <a:xfrm>
            <a:off x="1759619" y="2448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缁</a:t>
            </a:r>
            <a:endParaRPr lang="en-US" altLang="zh-CN" sz="2800" dirty="0"/>
          </a:p>
        </p:txBody>
      </p:sp>
      <p:sp>
        <p:nvSpPr>
          <p:cNvPr id="8" name="QB_6_AN.12_1#47f3cd26a.bracket?pid=7eadb9f42&amp;color=0,0,0&amp;vpa=10&amp;vtp=1"/>
          <p:cNvSpPr/>
          <p:nvPr/>
        </p:nvSpPr>
        <p:spPr>
          <a:xfrm>
            <a:off x="1759619" y="3095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锱</a:t>
            </a:r>
            <a:endParaRPr lang="en-US" altLang="zh-CN" sz="2800" dirty="0"/>
          </a:p>
        </p:txBody>
      </p:sp>
      <p:sp>
        <p:nvSpPr>
          <p:cNvPr id="9" name="QB_6_BD.8_2#47f3cd26a?bid=1&amp;pid=7eadb9f42&amp;color=0,0,0&amp;vtp=1"/>
          <p:cNvSpPr/>
          <p:nvPr/>
        </p:nvSpPr>
        <p:spPr>
          <a:xfrm>
            <a:off x="612649" y="1482931"/>
            <a:ext cx="525463" cy="6477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0" name="SystemAddBraceShape"/>
          <p:cNvSpPr/>
          <p:nvPr/>
        </p:nvSpPr>
        <p:spPr>
          <a:xfrm>
            <a:off x="1112712" y="135339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QB_6_BD.8_3#47f3cd26a?bid=2&amp;pid=7eadb9f42&amp;color=0,0,0&amp;vtp=1"/>
          <p:cNvSpPr/>
          <p:nvPr/>
        </p:nvSpPr>
        <p:spPr>
          <a:xfrm>
            <a:off x="612649" y="2824051"/>
            <a:ext cx="525463" cy="6477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2" name="SystemAddBraceShape"/>
          <p:cNvSpPr/>
          <p:nvPr/>
        </p:nvSpPr>
        <p:spPr>
          <a:xfrm>
            <a:off x="1112712" y="269451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3_1#ad915594c?pid=7eadb9f42&amp;color=0,0,0&amp;vtp=1&amp;bt=1&amp;bbb=1"/>
          <p:cNvSpPr/>
          <p:nvPr/>
        </p:nvSpPr>
        <p:spPr>
          <a:xfrm>
            <a:off x="612648" y="468000"/>
            <a:ext cx="10963656" cy="5842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7_BD.14_1#cbb3b863e?sp=1&amp;pid=ad915594c&amp;color=0,0,0&amp;vtp=1&amp;bbb=1"/>
          <p:cNvSpPr/>
          <p:nvPr/>
        </p:nvSpPr>
        <p:spPr>
          <a:xfrm>
            <a:off x="612648" y="1061608"/>
            <a:ext cx="10963656" cy="584200"/>
          </a:xfrm>
          <a:prstGeom prst="rect">
            <a:avLst/>
          </a:prstGeom>
          <a:noFill/>
        </p:spPr>
        <p:txBody>
          <a:bodyPr wrap="none" lIns="0" tIns="0" rIns="0" bIns="0" rtlCol="0" anchor="t"/>
          <a:lstStyle/>
          <a:p>
            <a:pPr algn="l" latinLnBrk="1">
              <a:lnSpc>
                <a:spcPts val="46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扶植·扶持</a:t>
            </a:r>
            <a:endParaRPr lang="en-US" altLang="zh-CN" sz="2800" dirty="0"/>
          </a:p>
        </p:txBody>
      </p:sp>
      <p:pic>
        <p:nvPicPr>
          <p:cNvPr id="4" name="QB_7_BD.14_1#cbb3b863e?pid=ad915594c&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854881"/>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7_BD.14_2#cbb3b863e?pid=ad915594c&amp;color=0,0,0&amp;vtp=1&amp;bbb=1&amp;hb=1"/>
          <p:cNvSpPr/>
          <p:nvPr/>
        </p:nvSpPr>
        <p:spPr>
          <a:xfrm>
            <a:off x="612648" y="1650062"/>
            <a:ext cx="10963656" cy="3048000"/>
          </a:xfrm>
          <a:prstGeom prst="rect">
            <a:avLst/>
          </a:prstGeom>
          <a:noFill/>
        </p:spPr>
        <p:txBody>
          <a:bodyPr wrap="none" lIns="0" tIns="0" rIns="0" bIns="0" rtlCol="0" anchor="t"/>
          <a:lstStyle/>
          <a:p>
            <a:pPr algn="l" latinLnBrk="1">
              <a:lnSpc>
                <a:spcPts val="48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扶助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扶植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培植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以某种手段</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培养人才或使某种势力壮大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对象可以是人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也可以是社会团体或某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种势力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一般用于上对下或强对弱的培植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扶持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搀扶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护持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以出钱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出力或出主意等方式帮助别人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为某个人或集体提供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支持和帮助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对象可以是人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也可以是企业等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7_BD.14_2#cbb3b863e?pid=ad915594c&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4928281"/>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7_BD.14_3#cbb3b863e?pid=ad915594c&amp;color=0,0,0&amp;vtp=1&amp;bbb=1&amp;hb=1"/>
          <p:cNvSpPr/>
          <p:nvPr/>
        </p:nvSpPr>
        <p:spPr>
          <a:xfrm>
            <a:off x="612648" y="4723462"/>
            <a:ext cx="10963656" cy="1219200"/>
          </a:xfrm>
          <a:prstGeom prst="rect">
            <a:avLst/>
          </a:prstGeom>
          <a:noFill/>
        </p:spPr>
        <p:txBody>
          <a:bodyPr wrap="none" lIns="0" tIns="0" rIns="0" bIns="0" rtlCol="0" anchor="t"/>
          <a:lstStyle/>
          <a:p>
            <a:pPr algn="l" latinLnBrk="1">
              <a:lnSpc>
                <a:spcPts val="48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在国家持续出台创业</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政策的大背景下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不少高校鼓励在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校学生投身大众创业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、万众创新热潮，积极参加社会创新创业项目。</a:t>
            </a:r>
            <a:endParaRPr lang="en-US" altLang="zh-CN" sz="100" dirty="0"/>
          </a:p>
        </p:txBody>
      </p:sp>
      <p:sp>
        <p:nvSpPr>
          <p:cNvPr id="8" name="QB_7_AN.15_1#cbb3b863e.blank?pid=ad915594c&amp;color=0,0,0&amp;vpa=11&amp;vtp=1&amp;bbb=1"/>
          <p:cNvSpPr/>
          <p:nvPr/>
        </p:nvSpPr>
        <p:spPr>
          <a:xfrm>
            <a:off x="4940966" y="4693299"/>
            <a:ext cx="973138"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扶持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6_1#5de846bdc?sp=1&amp;pid=ad915594c&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郑重其事·一本正经</a:t>
            </a:r>
            <a:endParaRPr lang="en-US" altLang="zh-CN" sz="2800" dirty="0"/>
          </a:p>
        </p:txBody>
      </p:sp>
      <p:pic>
        <p:nvPicPr>
          <p:cNvPr id="3" name="QB_7_BD.16_1#5de846bdc?pid=ad915594c&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234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7_BD.16_2#5de846bdc?pid=ad915594c&amp;color=0,0,0&amp;vtp=1&amp;bbb=1&amp;hb=1"/>
          <p:cNvSpPr/>
          <p:nvPr/>
        </p:nvSpPr>
        <p:spPr>
          <a:xfrm>
            <a:off x="612648" y="1099391"/>
            <a:ext cx="10963656" cy="1943100"/>
          </a:xfrm>
          <a:prstGeom prst="rect">
            <a:avLst/>
          </a:prstGeom>
          <a:noFill/>
        </p:spPr>
        <p:txBody>
          <a:bodyPr wrap="none" lIns="0" tIns="0" rIns="0" bIns="0" rtlCol="0" anchor="t"/>
          <a:lstStyle/>
          <a:p>
            <a:pPr algn="l" latinLnBrk="1">
              <a:lnSpc>
                <a:spcPts val="51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严肃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但二者的感情色彩不同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是褒义词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形容对待事情非常严肃认真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一本正经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形容很规矩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很庄重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有时含有讽刺意味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7_BD.16_2#5de846bdc?pid=ad915594c&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304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7_BD.16_3#5de846bdc?pid=ad915594c&amp;color=0,0,0&amp;vtp=1&amp;bbb=1&amp;hb=1"/>
          <p:cNvSpPr/>
          <p:nvPr/>
        </p:nvSpPr>
        <p:spPr>
          <a:xfrm>
            <a:off x="612648" y="3080591"/>
            <a:ext cx="10963656" cy="1295400"/>
          </a:xfrm>
          <a:prstGeom prst="rect">
            <a:avLst/>
          </a:prstGeom>
          <a:noFill/>
        </p:spPr>
        <p:txBody>
          <a:bodyPr wrap="none" lIns="0" tIns="0" rIns="0" bIns="0" rtlCol="0" anchor="t"/>
          <a:lstStyle/>
          <a:p>
            <a:pPr algn="l" latinLnBrk="1">
              <a:lnSpc>
                <a:spcPts val="51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今天上午8点钟，小轩、小辉、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小玲三名同学在党旗前举起右拳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地宣誓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：“我志愿加入中国共产党，拥护党的纲领</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7_AN.17_1#5de846bdc.blank?pid=ad915594c&amp;color=0,0,0&amp;vpa=12&amp;vtp=1&amp;bbb=1"/>
          <p:cNvSpPr/>
          <p:nvPr/>
        </p:nvSpPr>
        <p:spPr>
          <a:xfrm>
            <a:off x="622967" y="36978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郑重其事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08e833225?sp=1&amp;pid=7eadb9f42&amp;color=0,0,0&amp;vtp=1&amp;bt=1&amp;bb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思想感情随着情况的变迁而发生变化。</a:t>
            </a:r>
            <a:endParaRPr lang="en-US" altLang="zh-CN" sz="2800" dirty="0"/>
          </a:p>
        </p:txBody>
      </p:sp>
      <p:sp>
        <p:nvSpPr>
          <p:cNvPr id="3" name="QB_6_BD.18_2#08e833225?sp=1&amp;pid=7eadb9f42&amp;color=0,0,0&amp;vtp=1&amp;bbb=1&amp;hb=1"/>
          <p:cNvSpPr/>
          <p:nvPr/>
        </p:nvSpPr>
        <p:spPr>
          <a:xfrm>
            <a:off x="612648" y="2441654"/>
            <a:ext cx="10963656" cy="32385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比喻珍贵的东西落入不识货的人手里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得不到赏识和珍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也比喻有才能的人得不到重用或误入歧途</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彼此向来就不认识。</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形容说话、写文章躲躲闪闪，不明说。</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做事急于求成</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7" name="QB_6_AN.19_1#08e833225.blank?pid=7eadb9f42&amp;color=0,0,0&amp;vpa=13&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情随事迁</a:t>
            </a:r>
            <a:endParaRPr lang="en-US" altLang="zh-CN" sz="2800" dirty="0"/>
          </a:p>
        </p:txBody>
      </p:sp>
      <p:sp>
        <p:nvSpPr>
          <p:cNvPr id="8" name="QB_6_AN.20_1#08e833225.blank?pid=7eadb9f42&amp;color=0,0,0&amp;vpa=14&amp;vtp=1&amp;bbb=1"/>
          <p:cNvSpPr/>
          <p:nvPr/>
        </p:nvSpPr>
        <p:spPr>
          <a:xfrm>
            <a:off x="978566" y="24111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明珠投暗</a:t>
            </a:r>
            <a:endParaRPr lang="en-US" altLang="zh-CN" sz="2800" dirty="0"/>
          </a:p>
        </p:txBody>
      </p:sp>
      <p:sp>
        <p:nvSpPr>
          <p:cNvPr id="9" name="QB_6_AN.21_1#08e833225.blank?pid=7eadb9f42&amp;color=0,0,0&amp;vpa=15&amp;vtp=1&amp;bbb=1"/>
          <p:cNvSpPr/>
          <p:nvPr/>
        </p:nvSpPr>
        <p:spPr>
          <a:xfrm>
            <a:off x="978566" y="37065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素不相识</a:t>
            </a:r>
            <a:endParaRPr lang="en-US" altLang="zh-CN" sz="2800" dirty="0"/>
          </a:p>
        </p:txBody>
      </p:sp>
      <p:sp>
        <p:nvSpPr>
          <p:cNvPr id="10" name="QB_6_AN.22_1#08e833225.blank?pid=7eadb9f42&amp;color=0,0,0&amp;vpa=16&amp;vtp=1&amp;bbb=1"/>
          <p:cNvSpPr/>
          <p:nvPr/>
        </p:nvSpPr>
        <p:spPr>
          <a:xfrm>
            <a:off x="978566" y="43542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隐约其辞</a:t>
            </a:r>
            <a:endParaRPr lang="en-US" altLang="zh-CN" sz="2800" dirty="0"/>
          </a:p>
        </p:txBody>
      </p:sp>
      <p:sp>
        <p:nvSpPr>
          <p:cNvPr id="11" name="QB_6_AN.23_1#08e833225.blank?pid=7eadb9f42&amp;color=0,0,0&amp;vpa=17&amp;vtp=1&amp;bbb=1"/>
          <p:cNvSpPr/>
          <p:nvPr/>
        </p:nvSpPr>
        <p:spPr>
          <a:xfrm>
            <a:off x="978566" y="50019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急于事功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P spid="11"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4_1#3f540aca0?sp=1&amp;pid=7eadb9f42&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正确使用标点符号——书名号</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下列各句中的书名号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，和“有一篇林莽先生作的《白莽印象记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书名号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作用相同的一项是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6_1#3f540aca0.choices?pid=7eadb9f4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在一次“诗人之教育”的主题演讲中，露易丝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格丽克的演讲展示了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露易丝·格丽克诗选》中所蕴含的深度和人文关怀。</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《少男少女》杂志不但是少男少女的专用读物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而且是父母了解孩</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子的一面镜子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，为父母、孩子融洽相处提供有效的参考资料。</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“大凡物不得其平则鸣”出自唐代文学家韩愈《送孟东野序》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意思是人如果遇到不公平的待遇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，就会表达自己的思想和主张。</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1958年2月11日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第一届全国人民代表大会第五次会议批准颁布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汉语拼音方案》。</a:t>
            </a:r>
            <a:endParaRPr lang="en-US" altLang="zh-CN" sz="2800" dirty="0"/>
          </a:p>
        </p:txBody>
      </p:sp>
      <p:sp>
        <p:nvSpPr>
          <p:cNvPr id="3" name="QC_6_AN.25_1#3f540aca0.bracket?pid=7eadb9f42&amp;color=0,0,0&amp;vpa=18&amp;vtp=1&amp;answeroption=C"/>
          <p:cNvSpPr txBox="1"/>
          <p:nvPr/>
        </p:nvSpPr>
        <p:spPr>
          <a:xfrm>
            <a:off x="485648" y="3112140"/>
            <a:ext cx="564257" cy="677108"/>
          </a:xfrm>
          <a:prstGeom prst="rect">
            <a:avLst/>
          </a:prstGeom>
          <a:noFill/>
        </p:spPr>
        <p:txBody>
          <a:bodyPr vert="horz" wrap="none" lIns="0" tIns="0" rIns="0" bIns="0" rtlCol="0">
            <a:spAutoFit/>
          </a:bodyPr>
          <a:lstStyle/>
          <a:p>
            <a:r>
              <a:rPr lang="zh-CN" altLang="en-US" sz="4400" b="1" smtClean="0">
                <a:solidFill>
                  <a:srgbClr val="FF0000"/>
                </a:solidFill>
                <a:latin typeface="华文细黑" panose="02010600040101010101" pitchFamily="2" charset="-122"/>
              </a:rPr>
              <a:t>√</a:t>
            </a:r>
            <a:endParaRPr lang="zh-CN" altLang="en-US" sz="4400" b="1">
              <a:solidFill>
                <a:srgbClr val="FF0000"/>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3f540aca0?pid=7eadb9f42&amp;color=0,0,0&amp;mp=1&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C项和题干中的书名号都标示篇名。A项，标示书名。B项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示刊物名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。D项，标示文件名。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91cdc9635?pid=7eadb9f42&amp;color=0,0,0&amp;vtp=1&amp;bt=1&amp;bb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书名号的常见用法及注意点</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常见用法</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标示书名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篇名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报纸名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刊物名等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三国演义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为了忘却的记念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篇名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人民日报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报纸名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大众电影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刊物名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322383e9.fixed?pid=747f4c8b8&amp;color=0,173,163&amp;vtp=1&amp;bbb=1"/>
          <p:cNvSpPr/>
          <p:nvPr/>
        </p:nvSpPr>
        <p:spPr>
          <a:xfrm>
            <a:off x="877824" y="2624328"/>
            <a:ext cx="11164888"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第二单元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中国革命传统作品研习——苦难与新生</a:t>
            </a:r>
            <a:endParaRPr lang="en-US" altLang="zh-CN" sz="4000" dirty="0"/>
          </a:p>
        </p:txBody>
      </p:sp>
      <p:sp>
        <p:nvSpPr>
          <p:cNvPr id="3" name="C_3#5322383e9"/>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mc:AlternateContent xmlns:mc="http://schemas.openxmlformats.org/markup-compatibility/2006">
        <mc:Choice xmlns:a14="http://schemas.microsoft.com/office/drawing/2010/main" Requires="a14">
          <p:sp>
            <p:nvSpPr>
              <p:cNvPr id="4" name="C_3#5322383e9.fixed?pid=747f4c8b8&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第6课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记念刘和珍君</a:t>
                </a:r>
                <a:r>
                  <a:rPr lang="en-US" altLang="zh-CN" sz="32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3200" b="0"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为了忘却的记念</a:t>
                </a:r>
                <a:endParaRPr lang="en-US" altLang="zh-CN" sz="3200" dirty="0"/>
              </a:p>
            </p:txBody>
          </p:sp>
        </mc:Choice>
        <mc:Fallback>
          <p:sp>
            <p:nvSpPr>
              <p:cNvPr id="4" name="C_3#5322383e9.fixed?pid=747f4c8b8&amp;color=0,173,163&amp;vtp=1&amp;bbb=1"/>
              <p:cNvSpPr>
                <a:spLocks noRot="1" noChangeAspect="1" noMove="1" noResize="1" noEditPoints="1" noAdjustHandles="1" noChangeArrowheads="1" noChangeShapeType="1" noTextEdit="1"/>
              </p:cNvSpPr>
              <p:nvPr/>
            </p:nvSpPr>
            <p:spPr>
              <a:xfrm>
                <a:off x="877824" y="3493008"/>
                <a:ext cx="10981944" cy="1019048"/>
              </a:xfrm>
              <a:prstGeom prst="rect">
                <a:avLst/>
              </a:prstGeom>
              <a:blipFill rotWithShape="1">
                <a:blip r:embed="rId1"/>
                <a:stretch>
                  <a:fillRect l="-2" t="-1795" r="5" b="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C_3_BD#5322383e9.fixed?pid=747f4c8b8&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a:t>
                </a:r>
                <a:r>
                  <a:rPr lang="en-US" altLang="zh-CN" sz="32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2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200" b="0"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为了忘却的记念</a:t>
                </a:r>
                <a:endParaRPr lang="en-US" altLang="zh-CN" sz="3200" dirty="0"/>
              </a:p>
            </p:txBody>
          </p:sp>
        </mc:Choice>
        <mc:Fallback>
          <p:sp>
            <p:nvSpPr>
              <p:cNvPr id="5" name="C_3_BD#5322383e9.fixed?pid=747f4c8b8&amp;color=0,173,163&amp;vtp=1&amp;bbb=1"/>
              <p:cNvSpPr>
                <a:spLocks noRot="1" noChangeAspect="1" noMove="1" noResize="1" noEditPoints="1" noAdjustHandles="1" noChangeArrowheads="1" noChangeShapeType="1" noTextEdit="1"/>
              </p:cNvSpPr>
              <p:nvPr/>
            </p:nvSpPr>
            <p:spPr>
              <a:xfrm>
                <a:off x="877824" y="4142232"/>
                <a:ext cx="10981944" cy="1019048"/>
              </a:xfrm>
              <a:prstGeom prst="rect">
                <a:avLst/>
              </a:prstGeom>
              <a:blipFill rotWithShape="1">
                <a:blip r:embed="rId2"/>
                <a:stretch>
                  <a:fillRect l="-2" t="-1757" r="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1cdc9635?pid=7eadb9f4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标示法律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合同等文书的标题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新闻出版统计管理办法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汉语拼音方案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标示文化产品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戏剧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歌曲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舞蹈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摄影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邮票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的名称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红高粱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小提琴协奏曲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梁祝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舞蹈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1cdc9635?pid=7eadb9f42&amp;color=0,0,0&amp;vtp=1&amp;bt=1&amp;bb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标示报纸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杂志的栏目名称与电台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电视台的节目名称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人民子弟兵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中央电视台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体育沙龙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标示作品名的简称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我读了</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念青唐古拉山脉纪行</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一文</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以下简称</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收获很大</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10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1cdc9635?pid=7eadb9f42&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注意点</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当书名号中还需要书名号时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里面一层用单书名号</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外面一层用双书名号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教育部关于提请审议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高等教育自学考试试行办法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的报告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书名后面表示该作品所属类别的普通名词不标在书名号内</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杂志</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1cdc9635?pid=7eadb9f42&amp;color=0,0,0&amp;mp=1&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书名有时带有括注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如果括注是书名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篇名等的一部分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在书名号之内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反之则应放在书名号之外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中华人民共和国民事诉讼法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人民日报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海外版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篇名末尾如有叹号或问号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应放在书名号之内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日记何罪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如何做到同工又同酬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846d7f4d?pid=f6f007e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四、文意梳理</a:t>
            </a:r>
            <a:endParaRPr lang="en-US" altLang="zh-CN" sz="3200" dirty="0"/>
          </a:p>
        </p:txBody>
      </p:sp>
      <p:sp>
        <p:nvSpPr>
          <p:cNvPr id="3" name="QB_6_BD.28_1#5b273d859?sp=1&amp;pid=b846d7f4d&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6_BD.28_2#5b273d859?pid=b846d7f4d&amp;color=0,0,0&amp;tib=255,255,255&amp;vip=19#2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55648" y="1879346"/>
            <a:ext cx="8686800" cy="40142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29_1#5b273d859.blank?pid=b846d7f4d&amp;color=0,0,0&amp;vpa=19&amp;vtp=1"/>
          <p:cNvSpPr/>
          <p:nvPr/>
        </p:nvSpPr>
        <p:spPr>
          <a:xfrm>
            <a:off x="5276088" y="2491994"/>
            <a:ext cx="2688336" cy="438912"/>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回忆与柔石的交往</a:t>
            </a:r>
            <a:endParaRPr lang="en-US" altLang="zh-CN" sz="2100" dirty="0"/>
          </a:p>
        </p:txBody>
      </p:sp>
      <p:sp>
        <p:nvSpPr>
          <p:cNvPr id="6" name="QB_6_AN.30_1#5b273d859.blank?pid=b846d7f4d&amp;color=0,0,0&amp;vpa=20&amp;vtp=1"/>
          <p:cNvSpPr/>
          <p:nvPr/>
        </p:nvSpPr>
        <p:spPr>
          <a:xfrm>
            <a:off x="3538728" y="5116322"/>
            <a:ext cx="1316736" cy="246888"/>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抒情</a:t>
            </a:r>
            <a:endParaRPr lang="en-US" altLang="zh-CN" sz="2100" dirty="0"/>
          </a:p>
        </p:txBody>
      </p:sp>
      <p:sp>
        <p:nvSpPr>
          <p:cNvPr id="7" name="QB_6_AN.31_1#5b273d859.blank?pid=b846d7f4d&amp;color=0,0,0&amp;vpa=21&amp;vtp=1"/>
          <p:cNvSpPr/>
          <p:nvPr/>
        </p:nvSpPr>
        <p:spPr>
          <a:xfrm>
            <a:off x="6437376" y="5399786"/>
            <a:ext cx="2057400" cy="283464"/>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悼念赞扬烈士</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e2e7e3151?sp=1&amp;pid=b846d7f4d&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p:txBody>
      </p:sp>
      <p:sp>
        <p:nvSpPr>
          <p:cNvPr id="3" name="QB_6_BD.32_2#e2e7e3151?sp=1&amp;pid=b846d7f4d&amp;color=0,0,0&amp;vtp=1&amp;bbb=1&amp;hb=1"/>
          <p:cNvSpPr/>
          <p:nvPr/>
        </p:nvSpPr>
        <p:spPr>
          <a:xfrm>
            <a:off x="612648" y="1099391"/>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文章通过回忆与白莽、柔石等人的交往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热情讴歌了五位青年作</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家纯朴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、善良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的高贵品质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抒发了对烈士们的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无限②</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和③</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也无情地揭露和批判了反动派的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表达了反动派必然灭亡、革命必然胜利的坚定信念。</a:t>
            </a:r>
            <a:endParaRPr lang="en-US" altLang="zh-CN" sz="2800" dirty="0"/>
          </a:p>
        </p:txBody>
      </p:sp>
      <p:sp>
        <p:nvSpPr>
          <p:cNvPr id="4" name="QB_6_AN.33_1#e2e7e3151.blank?pid=b846d7f4d&amp;color=0,0,0&amp;vpa=22&amp;vtp=1&amp;bbb=1"/>
          <p:cNvSpPr/>
          <p:nvPr/>
        </p:nvSpPr>
        <p:spPr>
          <a:xfrm>
            <a:off x="3467766" y="1716611"/>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追求光明与进步</a:t>
            </a:r>
            <a:endParaRPr lang="en-US" altLang="zh-CN" sz="2800" dirty="0"/>
          </a:p>
        </p:txBody>
      </p:sp>
      <p:sp>
        <p:nvSpPr>
          <p:cNvPr id="5" name="QB_6_AN.34_1#e2e7e3151.blank?pid=b846d7f4d&amp;color=0,0,0&amp;vpa=23&amp;vtp=1&amp;bbb=1"/>
          <p:cNvSpPr/>
          <p:nvPr/>
        </p:nvSpPr>
        <p:spPr>
          <a:xfrm>
            <a:off x="1689767" y="2364311"/>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崇敬</a:t>
            </a:r>
            <a:endParaRPr lang="en-US" altLang="zh-CN" sz="2800" dirty="0"/>
          </a:p>
        </p:txBody>
      </p:sp>
      <p:sp>
        <p:nvSpPr>
          <p:cNvPr id="6" name="QB_6_AN.35_1#e2e7e3151.blank?pid=b846d7f4d&amp;color=0,0,0&amp;vpa=24&amp;vtp=1&amp;bbb=1"/>
          <p:cNvSpPr/>
          <p:nvPr/>
        </p:nvSpPr>
        <p:spPr>
          <a:xfrm>
            <a:off x="3467766" y="2364311"/>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怀念</a:t>
            </a:r>
            <a:endParaRPr lang="en-US" altLang="zh-CN" sz="2800" dirty="0"/>
          </a:p>
        </p:txBody>
      </p:sp>
      <p:sp>
        <p:nvSpPr>
          <p:cNvPr id="7" name="QB_6_AN.36_1#e2e7e3151.blank?pid=b846d7f4d&amp;color=0,0,0&amp;vpa=25&amp;vtp=1&amp;bbb=1"/>
          <p:cNvSpPr/>
          <p:nvPr/>
        </p:nvSpPr>
        <p:spPr>
          <a:xfrm>
            <a:off x="978566" y="3012011"/>
            <a:ext cx="2044700" cy="622300"/>
          </a:xfrm>
          <a:prstGeom prst="rect">
            <a:avLst/>
          </a:prstGeom>
          <a:noFill/>
        </p:spPr>
        <p:txBody>
          <a:bodyPr wrap="none" lIns="0" tIns="0" rIns="0" bIns="0" rtlCol="0" anchor="t"/>
          <a:lstStyle/>
          <a:p>
            <a:pPr algn="ctr" latinLnBrk="1">
              <a:lnSpc>
                <a:spcPts val="49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残酷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、卑鄙</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42eff13e.fixed?pid=5322383e9&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c42eff13e"/>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3d273a718?pid=c42eff13e&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“天若有情天亦老，人间正道是沧桑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在旧中国救亡图存的斗争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，有这么一群青年，他们不畏强权、不畏牺牲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以鲜血铺就了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新中国的明天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。今天，让我们一起跟随鲁迅先生，走进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为了忘却的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》，看看文章抒发了作者怎样的感情。</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5153ad84d?pid=c42eff13e&amp;color=0,173,163&amp;vtp=1&amp;bt=1&amp;bbb=1"/>
          <p:cNvSpPr/>
          <p:nvPr/>
        </p:nvSpPr>
        <p:spPr>
          <a:xfrm>
            <a:off x="612648" y="466341"/>
            <a:ext cx="10963656" cy="580644"/>
          </a:xfrm>
          <a:prstGeom prst="rect">
            <a:avLst/>
          </a:prstGeom>
          <a:noFill/>
        </p:spPr>
        <p:txBody>
          <a:bodyPr wrap="none" lIns="0" tIns="0" rIns="0" bIns="0" rtlCol="0" anchor="t"/>
          <a:lstStyle/>
          <a:p>
            <a:pPr algn="l" latinLnBrk="1">
              <a:lnSpc>
                <a:spcPts val="44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抓情节，析形象</a:t>
            </a:r>
            <a:endParaRPr lang="en-US" altLang="zh-CN" sz="3000" dirty="0"/>
          </a:p>
        </p:txBody>
      </p:sp>
      <p:sp>
        <p:nvSpPr>
          <p:cNvPr id="3" name="QB_6_BD.37_1#ce6c64d08?sp=1&amp;pid=5153ad84d&amp;color=0,0,0&amp;vtp=1&amp;bbb=1&amp;hb=1"/>
          <p:cNvSpPr/>
          <p:nvPr/>
        </p:nvSpPr>
        <p:spPr>
          <a:xfrm>
            <a:off x="612648" y="1043006"/>
            <a:ext cx="10963656" cy="1092200"/>
          </a:xfrm>
          <a:prstGeom prst="rect">
            <a:avLst/>
          </a:prstGeom>
          <a:noFill/>
        </p:spPr>
        <p:txBody>
          <a:bodyPr wrap="none" lIns="0" tIns="0" rIns="0" bIns="0" rtlCol="0" anchor="t"/>
          <a:lstStyle/>
          <a:p>
            <a:pPr algn="l" latinLnBrk="1">
              <a:lnSpc>
                <a:spcPts val="43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作者叙述了同白莽的三次交往，通过哪些具体生动的材料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表现了白</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3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莽的什么性格特点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？请完成表格。（6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7" name="QB_6_BD.37_2#ce6c64d08?colgroup=5,13,10&amp;pid=5153ad84d&amp;color=0,0,0&amp;vtp=1&amp;bbb=1&amp;hb=1"/>
          <p:cNvGraphicFramePr>
            <a:graphicFrameLocks noGrp="1"/>
          </p:cNvGraphicFramePr>
          <p:nvPr/>
        </p:nvGraphicFramePr>
        <p:xfrm>
          <a:off x="612648" y="2255774"/>
          <a:ext cx="10945368" cy="3851021"/>
        </p:xfrm>
        <a:graphic>
          <a:graphicData uri="http://schemas.openxmlformats.org/drawingml/2006/table">
            <a:tbl>
              <a:tblPr/>
              <a:tblGrid>
                <a:gridCol w="2176272"/>
                <a:gridCol w="4937760"/>
                <a:gridCol w="3831336"/>
              </a:tblGrid>
              <a:tr h="554609">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会面概况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白莽的性格特点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98804">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第一次交往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98804">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第二次交往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98804">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第三次交往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6_AN.38_1#ce6c64d08.blank?pid=5153ad84d&amp;color=0,0,0&amp;vpa=26&amp;vtp=1&amp;bbb=1&amp;hb=1"/>
          <p:cNvSpPr/>
          <p:nvPr/>
        </p:nvSpPr>
        <p:spPr>
          <a:xfrm>
            <a:off x="2860920" y="2814097"/>
            <a:ext cx="4810760"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白莽翻译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《彼得斐传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并亲自给作者送来原文</a:t>
            </a:r>
            <a:endParaRPr lang="en-US" altLang="zh-CN" sz="2800" dirty="0"/>
          </a:p>
        </p:txBody>
      </p:sp>
      <p:sp>
        <p:nvSpPr>
          <p:cNvPr id="6" name="QB_6_AN.39_1#ce6c64d08.blank?pid=5153ad84d&amp;color=0,0,0&amp;vpa=27&amp;vtp=1&amp;bbb=1&amp;hb=1"/>
          <p:cNvSpPr/>
          <p:nvPr/>
        </p:nvSpPr>
        <p:spPr>
          <a:xfrm>
            <a:off x="7798680" y="2814097"/>
            <a:ext cx="3704336"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富有才华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，热爱文学</a:t>
            </a:r>
            <a:endParaRPr lang="en-US" altLang="zh-CN" sz="2800" dirty="0"/>
          </a:p>
        </p:txBody>
      </p:sp>
      <p:sp>
        <p:nvSpPr>
          <p:cNvPr id="7" name="QB_6_AN.40_1#ce6c64d08.blank?pid=5153ad84d&amp;color=0,0,0&amp;vpa=28&amp;vtp=1&amp;bbb=1&amp;hb=1"/>
          <p:cNvSpPr/>
          <p:nvPr/>
        </p:nvSpPr>
        <p:spPr>
          <a:xfrm>
            <a:off x="2860920" y="3912901"/>
            <a:ext cx="4810760"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白莽写信说后悔相见时话太多</a:t>
            </a:r>
            <a:endParaRPr lang="en-US" altLang="zh-CN" sz="2800" dirty="0"/>
          </a:p>
        </p:txBody>
      </p:sp>
      <p:sp>
        <p:nvSpPr>
          <p:cNvPr id="8" name="QB_6_AN.41_1#ce6c64d08.blank?pid=5153ad84d&amp;color=0,0,0&amp;vpa=29&amp;vtp=1&amp;bbb=1&amp;hb=1"/>
          <p:cNvSpPr/>
          <p:nvPr/>
        </p:nvSpPr>
        <p:spPr>
          <a:xfrm>
            <a:off x="7798680" y="3912901"/>
            <a:ext cx="3704336"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纯朴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、敏感、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率真</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、坦诚</a:t>
            </a:r>
            <a:endParaRPr lang="en-US" altLang="zh-CN" sz="2800" dirty="0"/>
          </a:p>
        </p:txBody>
      </p:sp>
      <p:sp>
        <p:nvSpPr>
          <p:cNvPr id="9" name="QB_6_AN.42_1#ce6c64d08.blank?pid=5153ad84d&amp;color=0,0,0&amp;vpa=30&amp;vtp=1&amp;bbb=1&amp;hb=1"/>
          <p:cNvSpPr/>
          <p:nvPr/>
        </p:nvSpPr>
        <p:spPr>
          <a:xfrm>
            <a:off x="2860920" y="5011705"/>
            <a:ext cx="4810760"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白莽出狱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穿着厚棉袍来见作者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，彼此都不禁失笑</a:t>
            </a:r>
            <a:endParaRPr lang="en-US" altLang="zh-CN" sz="2800" dirty="0"/>
          </a:p>
        </p:txBody>
      </p:sp>
      <p:sp>
        <p:nvSpPr>
          <p:cNvPr id="10" name="QB_6_AN.43_1#ce6c64d08.blank?pid=5153ad84d&amp;color=0,0,0&amp;vpa=31&amp;vtp=1&amp;bbb=1&amp;hb=1"/>
          <p:cNvSpPr/>
          <p:nvPr/>
        </p:nvSpPr>
        <p:spPr>
          <a:xfrm>
            <a:off x="7798680" y="5011705"/>
            <a:ext cx="3704336"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积极乐观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坚强</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，信念坚定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wipe(left)">
                                      <p:cBhvr>
                                        <p:cTn id="47" dur="500"/>
                                        <p:tgtEl>
                                          <p:spTgt spid="10">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wipe(left)">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279ebf974?sp=1&amp;pid=5153ad84d&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柔石的“硬气”和“迂”表现在哪些方面？作者为何要写柔石的“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迂</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6_1#279ebf974?sp=1&amp;pid=5153ad84d&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1）①柔石的“硬气”，表现为知难而进和勇于奉献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担当的精</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：没有钱，借钱也要做印本；朝华社倒闭，他借钱还债。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柔石的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迂”，表现为善良、单纯和保守，对社会的黑暗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人心的险恶缺乏清</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醒而深刻的认识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：“会这样的么？”“真会这样的么？”等疑问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走路扶</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“我”，入狱后的第一封信，跟女性一同走路过分拘谨，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等等</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f6f007e82?lid=f6f007e82&amp;cid=f6f007e82&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f6f007e82?lid=f6f007e82&amp;cid=f6f007e82&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f6f007e82?lid=c42eff13e&amp;cid=c42eff13e&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f6f007e82?lid=c42eff13e&amp;cid=c42eff13e&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f6f007e82?lid=eb5d3acd7&amp;cid=eb5d3acd7&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f6f007e82?lid=eb5d3acd7&amp;cid=eb5d3acd7&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279ebf974?sp=1&amp;pid=5153ad84d&amp;color=0,0,0&amp;vtp=1&amp;bt=1&amp;bbb=1&amp;hb=1&amp;hltap=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5_1#279ebf974?sp=1&amp;pid=5153ad84d&amp;color=0,0,0&amp;vtp=1&amp;bt=1&amp;bbb=1&amp;hb=1&amp;hla=1"/>
          <p:cNvSpPr/>
          <p:nvPr/>
        </p:nvSpPr>
        <p:spPr>
          <a:xfrm>
            <a:off x="612648" y="442600"/>
            <a:ext cx="10963656" cy="38862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2）①写柔石的“迂”，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并非为了批评他思想性格的保守和他对时代</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社会缺乏洞察力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，而是为了着力表现他的单纯、质朴、善良、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忠厚</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执着等品质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。②写柔石的“迂”，笔端一面饱含着浓浓的喜爱之情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出了柔石的可爱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；一面又毫不留情地指向反动政府：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残害这样单纯</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善良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、忠厚的青年，这样的政府该是多么黑暗、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残暴的政府啊</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6453f01b?pid=c42eff13e&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赏语言，明技巧</a:t>
            </a:r>
            <a:endParaRPr lang="en-US" altLang="zh-CN" sz="3000" dirty="0"/>
          </a:p>
        </p:txBody>
      </p:sp>
      <p:sp>
        <p:nvSpPr>
          <p:cNvPr id="3" name="QO_6_BD.65_1#25d88e2bf?pid=e6453f01b&amp;color=0,0,0&amp;vtp=1&amp;bbb=1"/>
          <p:cNvSpPr/>
          <p:nvPr/>
        </p:nvSpPr>
        <p:spPr>
          <a:xfrm>
            <a:off x="612648" y="1115647"/>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请分析下列语句的深刻含意。（20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7_BD.66_1#5c4dec2d1?sp=1&amp;pid=25d88e2bf&amp;color=0,0,0&amp;vtp=1&amp;bbb=1&amp;hb=1&amp;hltap=1"/>
          <p:cNvSpPr/>
          <p:nvPr/>
        </p:nvSpPr>
        <p:spPr>
          <a:xfrm>
            <a:off x="612648" y="1723909"/>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无论从旧道德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从新道德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只要是损己利人的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他就挑选上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己背起来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5" name="QB_7_AN.67_1#5c4dec2d1?sp=1&amp;pid=25d88e2bf&amp;color=0,0,0&amp;vtp=1&amp;bbb=1&amp;hb=1&amp;hla=1"/>
          <p:cNvSpPr/>
          <p:nvPr/>
        </p:nvSpPr>
        <p:spPr>
          <a:xfrm>
            <a:off x="612648" y="2991369"/>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“旧道德”指旧有的、在人民群众中长期形成的道德。②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新道</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”指无产阶级新思想指导下的道德。③“损己利人”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指为了别人的利益</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宁可牺牲自己的利益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这一段议论性的文字是作者对柔石崇高的思</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想品德的评价和赞扬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5_1#60c21e0b2?sp=1&amp;pid=25d88e2bf&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我又沉重的感到我失掉了很好的朋友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中国失掉了很好的青年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66_1#60c21e0b2?sp=1&amp;pid=25d88e2bf&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这几位遇难的青年不仅是作者的朋友，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更是无产阶级战士</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他们的殉难与民族的命运联系在一起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作者由失去朋友而产生的沉</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痛之情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，因为民族的损失而加重了。③文中两次写到这句话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前后构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成反复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，强化了歌颂烈士和控诉国民党反动派的感情。（每点2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5_1#959d51d6a?sp=1&amp;pid=25d88e2bf&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不是年青的为年老的写记念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而在这三十年中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却使我目睹许多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青年的血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层层淤积起来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将我埋得不能呼吸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我只能用这样的笔墨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写几句文章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算是从泥土中挖一个小孔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自己延口残喘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这是怎样的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66_1#959d51d6a?sp=1&amp;pid=25d88e2bf&amp;color=0,0,0&amp;vtp=1&amp;bt=1&amp;bbb=1&amp;hb=1&amp;hla=1"/>
          <p:cNvSpPr/>
          <p:nvPr/>
        </p:nvSpPr>
        <p:spPr>
          <a:xfrm>
            <a:off x="612648" y="301562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“许多青年的血，层层淤积起来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形象地揭露了三十年来反动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统治者残酷屠杀革命者的罪行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。②“从泥土中挖一个小孔”“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延口残喘</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表明斗争的艰难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。③“这是怎样的世界”是对黑暗社会的控诉。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全句</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表现了作者对反动派的痛恨及其顽强斗争的精神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5_1#b3765a4f1?sp=1&amp;pid=25d88e2bf&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夜正长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路也正长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我不如忘却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不说的好罢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66_1#b3765a4f1?sp=1&amp;pid=25d88e2bf&amp;color=0,0,0&amp;vtp=1&amp;bt=1&amp;bbb=1&amp;hb=1&amp;hla=1"/>
          <p:cNvSpPr/>
          <p:nvPr/>
        </p:nvSpPr>
        <p:spPr>
          <a:xfrm>
            <a:off x="612648" y="109538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“夜正长”象征着黑暗统治还正严酷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需要用战斗去驱散浓重</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的黑暗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。②“路也正长”象征革命斗争的道路还很漫长，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需要不懈斗争</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夺取胜利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。③“我不如忘却，不说的好罢”照应开头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再次强调要摆脱</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，化悲痛为力量，改变那似人非人的世界。（每点2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_1#b03eb1e5c?sp=1&amp;pid=e6453f01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阅读文章第二节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请简要分析作者塑造柔石这一人物形象时是如何运</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用夹叙夹议的技巧的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，并简要分析其作用，完成表格。（6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33" name="QB_6_BD.50_2#b03eb1e5c?colgroup=8,12,7&amp;pid=e6453f01b&amp;color=0,0,0&amp;vtp=1&amp;bbb=1&amp;hb=1"/>
          <p:cNvGraphicFramePr>
            <a:graphicFrameLocks noGrp="1"/>
          </p:cNvGraphicFramePr>
          <p:nvPr/>
        </p:nvGraphicFramePr>
        <p:xfrm>
          <a:off x="612648" y="1880240"/>
          <a:ext cx="10936224" cy="4073652"/>
        </p:xfrm>
        <a:graphic>
          <a:graphicData uri="http://schemas.openxmlformats.org/drawingml/2006/table">
            <a:tbl>
              <a:tblPr/>
              <a:tblGrid>
                <a:gridCol w="3383280"/>
                <a:gridCol w="4818888"/>
                <a:gridCol w="2734056"/>
              </a:tblGrid>
              <a:tr h="618236">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叙述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决不邀投稿者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故意回避</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文学青年</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充分说明作者与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柔石相知之深</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“无论从旧道德</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从新道德</a:t>
                      </a:r>
                      <a:r>
                        <a:rPr lang="en-US" altLang="zh-CN" sz="2800" b="0" i="0" spc="-1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只要是损己利人的</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他就挑选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自己背起来</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高度评价柔石的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崇高品质</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51_1#b03eb1e5c.blank?pid=e6453f01b&amp;color=0,0,0&amp;vpa=32&amp;vtp=1&amp;bbb=1&amp;hb=1"/>
          <p:cNvSpPr/>
          <p:nvPr/>
        </p:nvSpPr>
        <p:spPr>
          <a:xfrm>
            <a:off x="4067928" y="2526003"/>
            <a:ext cx="4691888" cy="1664208"/>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柔石是当时作者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惟一的不但敢于随便谈笑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而且还敢于托他办点私事的人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6_AN.52_1#b03eb1e5c.blank?pid=e6453f01b&amp;color=0,0,0&amp;vpa=33&amp;vtp=1&amp;bbb=1&amp;hb=1"/>
          <p:cNvSpPr/>
          <p:nvPr/>
        </p:nvSpPr>
        <p:spPr>
          <a:xfrm>
            <a:off x="684648" y="4533111"/>
            <a:ext cx="3256280" cy="1109472"/>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柔石在朝华社工作的种种表现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QB_6_BD.53_1#b03eb1e5c?colgroup=8,12,7&amp;pid=e6453f01b&amp;color=0,0,0&amp;mp=1&amp;vtp=1&amp;bt=1&amp;bbb=1&amp;hb=1"/>
          <p:cNvGraphicFramePr>
            <a:graphicFrameLocks noGrp="1"/>
          </p:cNvGraphicFramePr>
          <p:nvPr/>
        </p:nvGraphicFramePr>
        <p:xfrm>
          <a:off x="612648" y="466344"/>
          <a:ext cx="10936224" cy="3403664"/>
        </p:xfrm>
        <a:graphic>
          <a:graphicData uri="http://schemas.openxmlformats.org/drawingml/2006/table">
            <a:tbl>
              <a:tblPr/>
              <a:tblGrid>
                <a:gridCol w="3383280"/>
                <a:gridCol w="4818888"/>
                <a:gridCol w="2734056"/>
              </a:tblGrid>
              <a:tr h="618236">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叙述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785428">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转换作品的内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容和形式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的决心和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作者对冯铿的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连用了三个“疑心”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发表议论</a:t>
                      </a:r>
                      <a:r>
                        <a:rPr lang="en-US" altLang="zh-CN" sz="2800" b="0" i="0" spc="-1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否定了冯铿的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“急于事功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石的受人影响</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6_AN.54_1#b03eb1e5c.blank?pid=e6453f01b&amp;color=0,0,0&amp;mp=1&amp;vpa=34&amp;vtp=1&amp;bbb=1&amp;hb=1"/>
          <p:cNvSpPr/>
          <p:nvPr/>
        </p:nvSpPr>
        <p:spPr>
          <a:xfrm>
            <a:off x="8886816" y="1082167"/>
            <a:ext cx="2607056" cy="2773680"/>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谦虚剖析自己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偷懒的主张</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”，凸显柔石的进取精神。（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6838f7fdb?pid=e6453f01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夹叙夹议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夹叙夹议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是在叙述的过程中插入议论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以表明对所写人物或事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件的认识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态度和评价的一种表达方式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叙是议的基础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议是叙的深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夹叙夹议可以使文章笔法灵活多变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生动活泼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还可以起到总起</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过渡和总结等作用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夹叙夹议主要有先议后叙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概括式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先叙后议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总结式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叙边议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三种形式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先议后叙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议论往往出现在篇首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6838f7fdb?pid=e6453f01b&amp;color=0,0,0&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作用是提示和点题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先叙后议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议论往往出现在文章的结尾或一段文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字的结尾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其作用是总结全文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深化主题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画龙点睛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启迪思维等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边叙边议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即边叙述事实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边进行议论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以发表对所叙事实的看法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运用夹叙夹议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要注意叙与议有机有序结合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注意叙事的连贯性</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议论插入要自然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102823717?sp=1&amp;pid=e6453f01b&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作者在文中运用了哪三个典故？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运用这三个典故的用意分别是什么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这三个典故的运用有什么作用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6_1#102823717?sp=1&amp;pid=e6453f01b&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典故一：方孝孺宁死不起草诏书。用意：突出柔石“硬气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 </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迂”的性格特点；用明成祖朱棣惨无人道、滥杀无辜的暴行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来暗示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国民党反动派杀害革命青年作家的罪行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是对国民党反动派的批判和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控诉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。②典故二：《说岳全传》中高僧坐化。用意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揭露滥杀无辜的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国民党反动派与奸相秦桧没什么两样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；表明自己不会像《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说岳全传</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中的高僧那样束手待毙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，而是会“逃走”，以保存实力，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继续战斗</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6f007e82.fixed?pid=5322383e9&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f6f007e82"/>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102823717?sp=1&amp;pid=e6453f01b&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5_1#102823717?sp=1&amp;pid=e6453f01b&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③典故三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：向子期作《思旧赋》纪念亡友。用意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揭露反动派的黑暗</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腐朽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，用以说明在黑暗统治下，正直的人是没有言论自由的。④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作用</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这三个典故的运用强化了叙事的深度和广度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较为含蓄地表达了对烈</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士们的深沉悼念和对黑暗统治的强烈不满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3b7bf719?pid=c42eff13e&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析内涵，悟情感</a:t>
            </a:r>
            <a:endParaRPr lang="en-US" altLang="zh-CN" sz="3000" dirty="0"/>
          </a:p>
        </p:txBody>
      </p:sp>
      <p:sp>
        <p:nvSpPr>
          <p:cNvPr id="3" name="QB_6_BD.65_1#3385a5047?sp=1&amp;pid=a3b7bf719&amp;color=0,0,0&amp;vtp=1&amp;bbb=1&amp;hb=1&amp;hltap=1"/>
          <p:cNvSpPr/>
          <p:nvPr/>
        </p:nvSpPr>
        <p:spPr>
          <a:xfrm>
            <a:off x="612648" y="1115647"/>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第二节的第十段中，作者连用三个“疑心”，分别指什么？（6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66_1#3385a5047?sp=1&amp;pid=a3b7bf719&amp;color=0,0,0&amp;vtp=1&amp;bbb=1&amp;hb=1&amp;hla=1"/>
          <p:cNvSpPr/>
          <p:nvPr/>
        </p:nvSpPr>
        <p:spPr>
          <a:xfrm>
            <a:off x="612648" y="1743027"/>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第一个“疑心”指作者对冯铿的印象；②第二个“疑心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指柔石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可能受到冯铿的影响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，但这个“疑心”又被第三个“疑心”否定；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第三</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“疑心”是作者以自己的“偷懒”来反衬柔石的“斩钉截铁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突出了柔</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石不畏艰难的精神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992dfcd39?sp=1&amp;pid=a3b7bf719&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文中“惯于长夜过春时”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一诗中的许多内容在课文中多处地方有所表述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试举出有关语句加以印证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6_1#992dfcd39?sp=1&amp;pid=a3b7bf719&amp;color=0,0,0&amp;vtp=1&amp;bt=1&amp;bbb=1&amp;hb=1&amp;hla=1"/>
          <p:cNvSpPr/>
          <p:nvPr/>
        </p:nvSpPr>
        <p:spPr>
          <a:xfrm>
            <a:off x="612648" y="173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“惯于长夜过春时，挈妇将雏鬓有丝”中“挈妇将雏”指文中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，我烧掉了朋友们的旧信札，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就和女人抱着孩子走在一个客栈里</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“我”为保存实力而“逃走”。②“梦里依稀慈母泪，</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城头变幻大王旗</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“慈母泪”指文中“不几天，即听得外面纷纷传我被捕，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或是被杀了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连母亲在北京也急得生病了”，写母子情。③“忍看朋辈成新鬼</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怒向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刀丛觅小诗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”中的“朋辈成新鬼”指文中“柔石和其他二十三人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已于二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992dfcd39?sp=1&amp;pid=a3b7bf719&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5_1#992dfcd39?sp=1&amp;pid=a3b7bf719&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月七日夜或八日晨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，在龙华警备司令部被枪毙了”，写烈士遭难</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吟罢低眉无写处，月光如水照缁衣”中的“无写处”指文中“在中国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时是确无写处的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，禁锢得比罐头还严密”的黑暗统治。（每点2分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出三点即可）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eccff730f?sp=1&amp;pid=a3b7bf719&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得知柔石等人被害的消息后，作者写道：“原来如此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这表达了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他怎样的情感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6_1#eccff730f?sp=1&amp;pid=a3b7bf719&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“原来如此”四个字独立成段，有字字千钧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含蓄深沉的表达</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效果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表达出作者对国民党反动派卑劣凶残地杀害革命青年的愤慨</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叹号表现出作者强烈的愤怒与震惊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省略号则包含了难以尽述的愤</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恨以及对死者的无尽痛惜与怀念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37c99977a?sp=1&amp;pid=a3b7bf719&amp;color=0,0,0&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标题中的“忘却”与“记念”是两个意思相反的词，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放在一起看似矛盾</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实则蕴含深刻的意义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6_1#37c99977a?sp=1&amp;pid=a3b7bf719&amp;color=0,0,0&amp;vtp=1&amp;bt=1&amp;bbb=1&amp;hb=1&amp;hla=1"/>
          <p:cNvSpPr/>
          <p:nvPr/>
        </p:nvSpPr>
        <p:spPr>
          <a:xfrm>
            <a:off x="612648" y="1573281"/>
            <a:ext cx="10963656" cy="4572000"/>
          </a:xfrm>
          <a:prstGeom prst="rect">
            <a:avLst/>
          </a:prstGeom>
          <a:noFill/>
        </p:spPr>
        <p:txBody>
          <a:bodyPr wrap="none" lIns="0" tIns="0" rIns="0" bIns="0" rtlCol="0" anchor="t"/>
          <a:lstStyle/>
          <a:p>
            <a:pPr latinLnBrk="1">
              <a:lnSpc>
                <a:spcPts val="45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“忘却”与“记念”看似矛盾，但实际上寄寓着深刻的含义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“忘却”实际上是“摆脱”“搁置”的同义语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也就是将因战友牺牲而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带来的悲痛暂时搁置一边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把情绪从始终支配着自己的悲痛中摆脱出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，化悲痛为力量，以更有效的战斗来纪念死者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而对于反动派杀害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烈士的这笔血债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，对于战友为革命而献身的光辉业绩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作者是永远不</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会忘记的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。③“为了忘却”实际是为了战斗，而唯有战斗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才是对烈士</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的最有价值的纪念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。④题目反映了作者深切的感情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坚强的斗志和必</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胜的信念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be319205?pid=c42eff13e&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6_BD.65_1#4fcc0a857?sp=1&amp;pid=0be319205&amp;color=0,0,0&amp;vtp=1&amp;bbb=1&amp;hb=1&amp;hltap=1"/>
          <p:cNvSpPr/>
          <p:nvPr/>
        </p:nvSpPr>
        <p:spPr>
          <a:xfrm>
            <a:off x="612648" y="954024"/>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几十年的时光逝去，社会环境已发生巨变，军阀混战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政治黑暗早</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已远离我们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。当鲁迅的思想脱离了它产生和存在的时代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当我们开始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讲究和谐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、追求享受的时候，鲁迅的思想或精神还有现实意义吗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谈谈你的看法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66_1#4fcc0a857?sp=1&amp;pid=0be319205&amp;color=0,0,0&amp;vtp=1&amp;bbb=1&amp;hb=1&amp;hla=1"/>
          <p:cNvSpPr/>
          <p:nvPr/>
        </p:nvSpPr>
        <p:spPr>
          <a:xfrm>
            <a:off x="612648" y="3501644"/>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示例1）鲁迅的思想是时代的产物，不再具有现实意义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如今</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我们生活的时代已非鲁迅生活的时代那样贫弱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、黑暗。新时代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要讲究和谐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。“皮之不存，毛将焉附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鲁迅的思想脱离了它产生和存</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在的时代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，有助于我们了解过去但于现实社会无助益。</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4fcc0a857?sp=1&amp;pid=0be319205&amp;color=0,0,0&amp;vtp=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5_1#4fcc0a857?sp=1&amp;pid=0be319205&amp;color=0,0,0&amp;vtp=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示例2）鲁迅的思想或精神还有现实意义，要常读、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多读鲁迅的作品</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鲁迅是一个反愚昧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、反专制的斗士，</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只要我们还需要睁着眼睛看现实</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只要我们的生活中还有愚昧或专制的现象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鲁迅的思想就永远不会过</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，仍然具有现实意义。</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表明观点2分，说明理由4</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b5d3acd7.fixed?pid=5322383e9&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4#eb5d3acd7"/>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efb17445d?sp=1&amp;pid=eb5d3acd7&amp;color=0,0,0&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《记念刘和珍君》中以讽刺的口吻说“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忘却的救主快要降临了罢</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为了忘却的记念》中则说“我不如忘却，不说的好罢”，这两处的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忘</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”表达的情感是否相同？请谈谈你的看法。（5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66_1#efb17445d?sp=1&amp;pid=eb5d3acd7&amp;color=0,0,0&amp;vtp=1&amp;bt=1&amp;bbb=1&amp;hb=1&amp;hla=1"/>
          <p:cNvSpPr/>
          <p:nvPr/>
        </p:nvSpPr>
        <p:spPr>
          <a:xfrm>
            <a:off x="612648" y="2324296"/>
            <a:ext cx="10963656" cy="3810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不相同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，（1分）《记念刘和珍君》中的“忘却”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意在警醒人们</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也提醒自己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，不要忘记烈士的鲜血，要总结教训，“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更奋然而前行</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2分）《为了忘却的记念》中的“忘却”实际上是“摆脱”“搁置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的同义</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，也就是将因战友牺牲而带来的悲痛暂时搁置一边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把情绪从始终</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支配着自己的悲痛中摆脱出来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，化悲痛为力量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以更有效的战斗来纪</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念死者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2d444138?pid=f6f007e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一、写作背景</a:t>
            </a:r>
            <a:endParaRPr lang="en-US" altLang="zh-CN" sz="3200" dirty="0"/>
          </a:p>
        </p:txBody>
      </p:sp>
      <p:sp>
        <p:nvSpPr>
          <p:cNvPr id="3" name="P_6_BD#d0154290e?pid=c2d444138&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土地革命战争时期，国民党反动派配合反革命的军事“围剿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狂地进行反革命的文化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“围剿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他们一方面利用反动文人对抗革命文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艺运动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，另一方面大肆逮捕、拘禁、秘密杀害革命作家。1931年1</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，柔石、白莽等“左联”的五位革命青年作家被捕；同年2月7日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们被秘密杀害于国民党反动派设在上海龙华的特务机关淞沪警备司令</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。大批“左联”作家被通缉，鲁迅也面临被捕的危险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但鲁迅没有畏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惧反动派的淫威和屠刀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，在闻知柔石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白莽等五位革命青年作家遇难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89f8fb4e2?sp=1&amp;pid=eb5d3acd7&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《记念刘和珍君》和《为了忘却的记念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是同一作者的两篇以写人记</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事为主的纪念性散文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，这两篇文章在主题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写法上有哪些相同和不同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的地方呢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？联系两篇文章的写作背景谈谈其不同的原因。（9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66_1#89f8fb4e2?sp=1&amp;pid=eb5d3acd7&amp;color=0,0,0&amp;vtp=1&amp;bt=1&amp;bbb=1&amp;hb=1&amp;hla=1"/>
          <p:cNvSpPr/>
          <p:nvPr/>
        </p:nvSpPr>
        <p:spPr>
          <a:xfrm>
            <a:off x="612648" y="237554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相同之处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：①两篇文章主题相近，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都是为悼念革命青年而作</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情感相通，都赞颂了革命青年的英勇，悲痛于他们的牺牲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憎恨反</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动势力的残暴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，表现出悲与痛、爱与恨的情感交织；③写法相似</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选取零散的片段勾勒人物形象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，并呈现出记叙、议论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抒情三者水乳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交融的特点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2_1#89f8fb4e2?sp=1&amp;pid=eb5d3acd7&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不同之处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：虽然两篇文章都带有很强的抒情性，但《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记念刘和珍君</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直露显豁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，情感浓厚炽烈，《为了忘却的记念》则内敛深沉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使用了</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不少曲折隐晦的笔法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原因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：①《记念刘和珍君》写于刘和珍遇害后两星期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作者参加刘和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珍追悼会后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，悲愤难抑，不能自已，故而抒情浓烈直露，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字字血泪</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为了忘却的记念》写于五个青年作家遇害两周年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激烈的情感沉淀</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在内心深处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，故而情感虽然沉痛但内敛深沉。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抒情从直露恣肆到曲</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折隐晦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，也和社会环境有关。20世纪30年代前期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国民党反动派倾力</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6_1#89f8fb4e2?sp=1&amp;pid=eb5d3acd7&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65_1#89f8fb4e2?sp=1&amp;pid=eb5d3acd7&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围剿”革命，大肆逮捕、杀害革命群众，在白色恐怖方面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比段祺瑞</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执政府有过之而无不及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，这也是“当时上海的报章都不敢载这件事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主要原因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作者的革命斗争经验在某种程度上限制了他的抒情姿态</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dbe210d0?pid=eb5d3acd7&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6_BD#1f19d0fd2?pid=1dbe210d0&amp;color=0,173,163&amp;vtp=1&amp;bbb=1"/>
          <p:cNvSpPr/>
          <p:nvPr/>
        </p:nvSpPr>
        <p:spPr>
          <a:xfrm>
            <a:off x="612648" y="954024"/>
            <a:ext cx="10963656" cy="608076"/>
          </a:xfrm>
          <a:prstGeom prst="rect">
            <a:avLst/>
          </a:prstGeom>
          <a:noFill/>
        </p:spPr>
        <p:txBody>
          <a:bodyPr wrap="none" lIns="0" tIns="0" rIns="0" bIns="0" rtlCol="0" anchor="t"/>
          <a:lstStyle/>
          <a:p>
            <a:pPr algn="l" latinLnBrk="1">
              <a:lnSpc>
                <a:spcPts val="47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7#c825a5424?sp=1&amp;pid=1f19d0fd2&amp;color=0,0,0&amp;vtp=1&amp;bbb=1&amp;hb=1"/>
          <p:cNvSpPr/>
          <p:nvPr/>
        </p:nvSpPr>
        <p:spPr>
          <a:xfrm>
            <a:off x="612648" y="1558875"/>
            <a:ext cx="10963656" cy="4572000"/>
          </a:xfrm>
          <a:prstGeom prst="rect">
            <a:avLst/>
          </a:prstGeom>
          <a:noFill/>
        </p:spPr>
        <p:txBody>
          <a:bodyPr wrap="none" lIns="0" tIns="0" rIns="0" bIns="0" rtlCol="0" anchor="t"/>
          <a:lstStyle/>
          <a:p>
            <a:pPr algn="ctr" latinLnBrk="1">
              <a:lnSpc>
                <a:spcPts val="4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直面血的教训</a:t>
            </a:r>
            <a:endParaRPr lang="en-US" altLang="zh-CN" sz="2800" dirty="0"/>
          </a:p>
          <a:p>
            <a:pPr latinLnBrk="1">
              <a:lnSpc>
                <a:spcPts val="45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日本军舰驶入我国大沽口挑衅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继而集结各国军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队向中国政府发出最后通牒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进行无理要挟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北京各界无比愤慨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北京各界民众在天安门前集会抗议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反对帝国主义侵犯中国主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会后前往段祺瑞执政府前请愿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刘和珍等热血青年倒在了执政府</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的枪口下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鲁迅先生不惧反动势力和白色恐怖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写下了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记念刘和珍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喊出了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真的猛士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敢于直面惨淡的人生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敢于正视淋漓的鲜血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的宣言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1ecdabad8?pid=1f19d0fd2&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8_BD#c79467d28?pid=1ecdabad8&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爱国精神</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勇者无畏</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为民请命</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为国牺牲</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c84cf033a?pid=1f19d0fd2&amp;color=0,0,0&amp;vtp=1&amp;bt=1&amp;bbb=1"/>
          <p:cNvSpPr/>
          <p:nvPr/>
        </p:nvSpPr>
        <p:spPr>
          <a:xfrm>
            <a:off x="612648" y="466345"/>
            <a:ext cx="10963656" cy="667512"/>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3" name="P_8_BD#ad533d3e5?pid=c84cf033a&amp;color=0,0,0&amp;vtp=1&amp;bbb=1&amp;hb=1"/>
          <p:cNvSpPr/>
          <p:nvPr/>
        </p:nvSpPr>
        <p:spPr>
          <a:xfrm>
            <a:off x="612648" y="1126444"/>
            <a:ext cx="10963656" cy="5080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我们热爱祖国</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是因为祖国给了我们更为珍贵的东西</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没有祖国</a:t>
            </a:r>
            <a:r>
              <a:rPr lang="en-US" altLang="zh-CN" sz="2800" b="0" i="0" u="dotted"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我们就没有做人的尊严</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没有祖国</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我们就没有安定的生活</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没有祖</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我们就会失去所拥有的一切</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祖国与个人命运息息相关</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因此无数仁人志士用自己的热血和生</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命书写了爱国史</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因为爱国</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谭嗣同可以不惧生死</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以身报国</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孙中</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山可以百折不回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上下求索</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刘和珍可以不畏压迫</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殒身不恤</a:t>
            </a:r>
            <a:r>
              <a:rPr lang="en-US" altLang="zh-CN" sz="2800" b="0" i="0" u="dotted">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循</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着历史的足迹</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我们不难发现</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一部中国史</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其实就是一部仁人志士</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抛头颅</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洒热血的爱国史</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66111d521?pid=1dbe210d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7#3a902f1ea?pid=66111d521&amp;color=0,0,0&amp;vtp=1&amp;bbb=1&amp;hb=1"/>
          <p:cNvSpPr/>
          <p:nvPr/>
        </p:nvSpPr>
        <p:spPr>
          <a:xfrm>
            <a:off x="612648" y="1130379"/>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鲁迅诗歌赏析</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惯于长夜过春时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，挈妇将雏鬓有丝。</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梦里依稀慈母泪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，城头变幻大王旗。</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忍看朋辈成新鬼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，怒向刀丛觅小诗。</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吟罢低眉无写处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，月光如水照缁衣。</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二十世纪三十年代初期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战斗的左翼文艺运动蓬勃发展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统治者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也知道走狗的文人不能抵挡无产阶级革命文学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于是一面禁止书报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3a902f1ea?pid=66111d521&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闭书店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颁布恶出版法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通缉著作家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一面用最末的手段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将左翼作</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家逮捕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拘禁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秘密处以死刑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一九三一年一月十七日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的李伟森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柔石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殷夫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胡也频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冯铿和其他革命者在上海被捕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于二月七日被秘密杀害于龙华淞沪警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备司令部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由于柔石身上带了一张鲁迅和北新书局签订的合同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党反动派还企图加害鲁迅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鲁迅被迫于一月二十日带领全家避居日本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人开的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花园庄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在获悉柔石等同志被害的消息后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鲁迅以极其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悲愤的心情吟成了这感人肺腑的不朽诗篇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3a902f1ea?pid=66111d521&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为了忘却的记念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一文中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曾提到写诗时的情景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在一个深夜里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我站在客栈的院子中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周围是堆着的破烂的什物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们都睡觉了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连我的女人和孩子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我沉重的感到我失掉了很好的朋友</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中国失掉了很好的青年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我在悲愤中沉静下去了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然而积习却从沉静中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抬起头来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凑成了这样的几句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惯于长夜过春时</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这首诗反映了三十年代思想文化战线上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的尖锐斗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对国民党反动派的血腥屠杀表示无比的愤慨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对死难的战友寄托</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了深切的哀思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表现了鲁迅顽强不屈的战斗精神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3a902f1ea?pid=66111d521&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诗的头两句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从当时的处境写起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真实地反映了鲁迅携家避难的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也鲜明地再现了他在黑暗社会里长期战斗的生涯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鲁迅在漫</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度过一个又一个春天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度过一生中最美好的青春岁月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曾因屡遭反动派的迫害而外出避难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而今再次经历这种生活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又时值春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怎能不勾起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长夜过春时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的无限感慨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所不同的是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这次并非孑身</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挈妇将雏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鬓角也有了丝丝白发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这只能增添他对敌人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的憎恨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惯于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是说对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般的恶劣环境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早已司空见惯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种视等闲的态度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表现了坚强的革命者对黑暗势力的轻蔑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0154290e?pid=c2d444138&amp;color=0,0,0&amp;vtp=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的消息后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，发表了《中国无产阶级革命文学和前驱的血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黑暗中国</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的文艺界的现状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》等文章，深刻揭露国民党反动派的罪行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国民党反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动派杀害革命青年的暴行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，激怒了国内外广大人民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在烈士遇难两周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年的日子里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，即1933年2月7日至8日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鲁迅先生怀着无限悲愤写下了这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篇纪念文章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3a902f1ea?pid=66111d521&amp;color=0,0,0&amp;vtp=1&amp;bbb=1&amp;hb=1"/>
          <p:cNvSpPr/>
          <p:nvPr/>
        </p:nvSpPr>
        <p:spPr>
          <a:xfrm>
            <a:off x="612648" y="468000"/>
            <a:ext cx="10963656" cy="57277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四两句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抒写痛切的感受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控诉祸国殃民的反动派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慈母泪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对盛传鲁迅被捕而使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老母饮泣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的真实写照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更主要的是形象地概括了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烈士母亲的悲痛心情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柔石牺牲不久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鲁迅曾给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杂志寄去珂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勒惠支的木刻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牺牲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画面是一个母亲悲哀地献出自己的儿子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纪念柔石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革命者的心是相通的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鲁迅深切理解柔石的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失明的母亲的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眷眷的心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柔石的拳拳的心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并把这种真挚的感情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精炼为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梦里依稀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慈母泪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的感人至深的诗句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城头变幻大王旗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笔锋直指统治中国的反动军阀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他们争权夺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战争频仍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今天这一派的地盘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明天落入另一派手中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而随着城头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每一变幻旗号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革命人民就遭遇一次新的浩劫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这就深刻地揭示了灾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难的根源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3a902f1ea?pid=66111d521&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六两句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悼念死难战友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对暴虐杀人者的痛恨和对青年罹难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者的哀悼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在鲁迅心中荡起的感情浪花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凝成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忍看朋辈成新鬼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忍看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一是反动派秘密杀害革命者的手段极为卑劣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编者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失掉了很好的朋友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中国失掉了很好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深感痛惜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见青年之死的悲伤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甚于见同辈之死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忍看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这一愤激的反诘语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倾吐胸中的爱而悲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悲而恨的感情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如果说上一句诗是愤怒的控诉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那么下一句就是战斗的回答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怒向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刀丛觅小诗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展现一个无畏的战士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向着刀林剑树冲锋陷阵的雄姿</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3a902f1ea?pid=66111d521&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怒向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榫连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忍看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破闸而出的怒涛巨澜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顿时奔腾澎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这一出自胸臆的感情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全部倾注在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实指这首诗</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泛指鲁迅其他战斗诗文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是特定环境的产物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集中体现了鲁迅的硬骨头精神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烈士牺牲不久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鲁迅冒着生命危险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为秘密刊物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撰写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中国无产阶级革命文学和前驱的血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而又写了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黑暗中国的文艺界的现状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请史沫特莱译成英文寄到美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新群众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杂志发表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史沫特莱担心发表这篇揭露国民党法西斯暴行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的文章将对鲁迅不利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但鲁迅坚持说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这几句话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是必须说的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3a902f1ea?pid=66111d521&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中国总得有人出来说话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拿出去发表好了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鲁迅诗文就是这样地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觅</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中进行艰苦卓绝的斗争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这联诗是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对于前驱者的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爱的大纛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对于摧残者的憎的丰碑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它蔚成全诗高潮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现了诗篇的主题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把这首诗写进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为了忘却的记念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文中时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鲁迅改 </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忍看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刀丛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正如许广平所说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虽然两字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但是更深刻地表达了鲁迅当时的愤怒心情和对敌人的刻骨仇恨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结尾两句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是诗人心潮的余波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夜深人静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冷月清光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凄怆的环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3a902f1ea?pid=66111d521&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境气氛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烘托哀悼亡友的悲愤之情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诗已吟成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心犹不静</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诗人独自徘徊庭院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百感交集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然而此时此地向谁诉说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在中国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那时是确无写处的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禁锢得比罐头还严密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且不说诗一时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无处发表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就连题赠给友人也是困难的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既痛失战友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无写处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对反动派剥夺言论自由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虽没有作声色俱厉的呵斥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也已是强有力的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控诉了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作为全诗的收结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诗人如弹奏一曲乐章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于尾声处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弦弦掩抑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声声思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令人回味无穷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3a902f1ea?pid=66111d521&amp;color=0,0,0&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这一感人肺腑的诗篇发表后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广为传诵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郭沫若赞扬它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大有唐人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哀切动人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可称绝唱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而为之心折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曾先后步这首诗韵写了两首诗</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周恩来同志生前接见一个外国代表团时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也满怀深情地朗诵起这首诗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唱出人民心声的诗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将永远活在人民心中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fbd14b643?pid=1dbe210d0&amp;color=0,173,163&amp;vtp=1&amp;bt=1&amp;bbb=1"/>
          <p:cNvSpPr/>
          <p:nvPr/>
        </p:nvSpPr>
        <p:spPr>
          <a:xfrm>
            <a:off x="612648" y="466344"/>
            <a:ext cx="10963656" cy="6858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7_BD.65_1#263f265ef?pid=fbd14b643&amp;color=0,0,0&amp;vtp=1&amp;bbb=1&amp;hb=1&amp;hltap=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“惯于长夜过春时”一诗表达了鲁迅先生不屈的战斗精神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请谈谈你对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鲁迅先生的认识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。要求：中心明确，语言简明、连贯，200</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个字左右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7_AN.66_1#263f265ef?pid=fbd14b643&amp;color=0,0,0&amp;vtp=1&amp;bbb=1&amp;hb=1&amp;hla=1"/>
          <p:cNvSpPr/>
          <p:nvPr/>
        </p:nvSpPr>
        <p:spPr>
          <a:xfrm>
            <a:off x="612648" y="3040459"/>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示例）鲁迅，这位中国现代文学的巨匠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以其犀利的笔触和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深邃的思想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，成为旧社会黑暗和封建残余的批判者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他坚信文学应该</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为社会的进步服务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，强调文学的启蒙和批判功能。鲁迅的作品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充满</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了对人性的深刻洞察和对社会不公的强烈抗议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展现了他坚定的革命</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6_1#263f265ef?pid=fbd14b643&amp;color=0,0,0&amp;vtp=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65_1#263f265ef?pid=fbd14b643&amp;color=0,0,0&amp;vtp=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精神和不屈的斗争意志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。他的革命精神，不仅体现在文学创作上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体现在他的生活态度和行动上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鲁迅一生都在为国家和民族的命运而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奋斗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，他的精神是我们永远的财富。（中心明确4分，语言简明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连贯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分，符合字数要求2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def0b3e7?pid=f6f007e82&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二、知识链接</a:t>
            </a:r>
            <a:endParaRPr lang="en-US" altLang="zh-CN" sz="3200" dirty="0"/>
          </a:p>
        </p:txBody>
      </p:sp>
      <p:sp>
        <p:nvSpPr>
          <p:cNvPr id="3" name="P_6#f98ae0b75?sp=1&amp;pid=cdef0b3e7&amp;color=0,0,0&amp;vtp=1&amp;bbb=1&amp;hb=1"/>
          <p:cNvSpPr/>
          <p:nvPr/>
        </p:nvSpPr>
        <p:spPr>
          <a:xfrm>
            <a:off x="612648" y="1174454"/>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中国左翼作家联盟</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中国左翼作家联盟简称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“左联”，1930年3月2日在上海成立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发起人有鲁迅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、沈端先、冯乃超等，是由中国共产党领导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以鲁迅为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旗手的无产阶级革命文学团体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。“左联”的成立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形成了比较广泛的革</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命文学统一战线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，推动了左翼文艺运动迅猛发展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从而粉碎了国民党</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“围剿”。“左联”倡导无产阶级革命文学，主张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对旧社会和旧势</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力的斗争必须坚持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、持久，而且要注重实力”。</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98ae0b75?sp=1&amp;pid=cdef0b3e7&amp;color=0,0,0&amp;vtp=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“左联”重视理论批评，开展马克思主义文艺理论的传播工作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展文艺大众化运动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，文学创作十分繁荣。“左联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还重视培养青年文学</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。白莽、柔石、冯铿、李伟森、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胡也频均参加了这一进步组织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年春，为了建立文艺界抗日民族统一战线而自动解散。</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98ae0b75?sp=1&amp;pid=cdef0b3e7&amp;color=0,0,0&amp;vtp=1&amp;bt=1&amp;bbb=1&amp;hb=1"/>
          <p:cNvSpPr/>
          <p:nvPr/>
        </p:nvSpPr>
        <p:spPr>
          <a:xfrm>
            <a:off x="612648" y="468000"/>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“左联”五烈士</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年2月7日，白莽、柔石、冯铿、李伟森、胡也频五位“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左联</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作家被国民党反动派秘密杀害于上海龙华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牺牲的这五位革命青年作</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，史称“‘左联’五烈士”。五位烈士作为“革命文学”的代表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成为中国</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文坛中的一支新锐力量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积极促进了无产阶级革命文学的初期发展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他们虽然人生短暂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，却以自己沸腾的热血，谱写了光辉的历史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“革命文学”的历史篇章。</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16614</Words>
  <Application>WPS 演示</Application>
  <PresentationFormat>宽屏</PresentationFormat>
  <Paragraphs>775</Paragraphs>
  <Slides>67</Slides>
  <Notes>49</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67</vt:i4>
      </vt:variant>
    </vt:vector>
  </HeadingPairs>
  <TitlesOfParts>
    <vt:vector size="83" baseType="lpstr">
      <vt:lpstr>Arial</vt:lpstr>
      <vt:lpstr>宋体</vt:lpstr>
      <vt:lpstr>Wingdings</vt:lpstr>
      <vt:lpstr>Times New Roman</vt:lpstr>
      <vt:lpstr>微软雅黑</vt:lpstr>
      <vt:lpstr>Times New Roman</vt:lpstr>
      <vt:lpstr>宋体</vt:lpstr>
      <vt:lpstr>Cambria Math</vt:lpstr>
      <vt:lpstr>Calibri</vt:lpstr>
      <vt:lpstr>Arial Unicode MS</vt:lpstr>
      <vt:lpstr>等线</vt:lpstr>
      <vt:lpstr>楷体</vt:lpstr>
      <vt:lpstr>华文细黑</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3</cp:revision>
  <dcterms:created xsi:type="dcterms:W3CDTF">2025-04-01T06:25:00Z</dcterms:created>
  <dcterms:modified xsi:type="dcterms:W3CDTF">2025-09-02T09:17:44Z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B1DF6134A0754E3F8056BC8ABB261C78_12</vt:lpwstr>
  </property>
  <property fmtid="{D5CDD505-2E9C-101B-9397-08002B2CF9AE}" pid="3" name="KSOProductBuildVer">
    <vt:lpwstr>2052-12.1.0.22529</vt:lpwstr>
  </property>
</Properties>
</file>